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57" r:id="rId3"/>
    <p:sldId id="293" r:id="rId4"/>
    <p:sldId id="258" r:id="rId5"/>
    <p:sldId id="263" r:id="rId6"/>
    <p:sldId id="262" r:id="rId7"/>
    <p:sldId id="264" r:id="rId8"/>
    <p:sldId id="265" r:id="rId9"/>
    <p:sldId id="266" r:id="rId10"/>
    <p:sldId id="261" r:id="rId11"/>
    <p:sldId id="268" r:id="rId12"/>
    <p:sldId id="267" r:id="rId13"/>
    <p:sldId id="270" r:id="rId14"/>
    <p:sldId id="269" r:id="rId15"/>
    <p:sldId id="272" r:id="rId16"/>
    <p:sldId id="273" r:id="rId17"/>
    <p:sldId id="274" r:id="rId18"/>
    <p:sldId id="271" r:id="rId19"/>
    <p:sldId id="275" r:id="rId20"/>
    <p:sldId id="276" r:id="rId21"/>
    <p:sldId id="278" r:id="rId22"/>
    <p:sldId id="277" r:id="rId23"/>
    <p:sldId id="280" r:id="rId24"/>
    <p:sldId id="279" r:id="rId25"/>
    <p:sldId id="294" r:id="rId26"/>
    <p:sldId id="285" r:id="rId27"/>
    <p:sldId id="288" r:id="rId28"/>
    <p:sldId id="287" r:id="rId29"/>
    <p:sldId id="289" r:id="rId30"/>
    <p:sldId id="292" r:id="rId31"/>
    <p:sldId id="290" r:id="rId32"/>
    <p:sldId id="282" r:id="rId33"/>
    <p:sldId id="291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0505"/>
    <a:srgbClr val="FFE100"/>
    <a:srgbClr val="FFFE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647A1-C95C-40FA-9690-424A17403BCE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2F663-1ABF-4AE7-B817-4F65760B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53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647A1-C95C-40FA-9690-424A17403BCE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2F663-1ABF-4AE7-B817-4F65760B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83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647A1-C95C-40FA-9690-424A17403BCE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2F663-1ABF-4AE7-B817-4F65760B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07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647A1-C95C-40FA-9690-424A17403BCE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2F663-1ABF-4AE7-B817-4F65760B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176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647A1-C95C-40FA-9690-424A17403BCE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2F663-1ABF-4AE7-B817-4F65760B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718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647A1-C95C-40FA-9690-424A17403BCE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2F663-1ABF-4AE7-B817-4F65760B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140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647A1-C95C-40FA-9690-424A17403BCE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2F663-1ABF-4AE7-B817-4F65760B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02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647A1-C95C-40FA-9690-424A17403BCE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2F663-1ABF-4AE7-B817-4F65760B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24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647A1-C95C-40FA-9690-424A17403BCE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2F663-1ABF-4AE7-B817-4F65760B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3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647A1-C95C-40FA-9690-424A17403BCE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2F663-1ABF-4AE7-B817-4F65760B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925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647A1-C95C-40FA-9690-424A17403BCE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2F663-1ABF-4AE7-B817-4F65760B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6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5B0647A1-C95C-40FA-9690-424A17403BCE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732F663-1ABF-4AE7-B817-4F65760B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362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001ECC-7B30-DAE3-56F1-6AEDF29CFD38}"/>
              </a:ext>
            </a:extLst>
          </p:cNvPr>
          <p:cNvSpPr txBox="1"/>
          <p:nvPr/>
        </p:nvSpPr>
        <p:spPr>
          <a:xfrm>
            <a:off x="1103376" y="1859340"/>
            <a:ext cx="998524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rgbClr val="050505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Complete Mathematical Formulation of PCA for RGB Image Compression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20C1DF-6B69-5025-FAFF-F0CDDF757FF1}"/>
              </a:ext>
            </a:extLst>
          </p:cNvPr>
          <p:cNvSpPr txBox="1"/>
          <p:nvPr/>
        </p:nvSpPr>
        <p:spPr>
          <a:xfrm>
            <a:off x="9227658" y="4764024"/>
            <a:ext cx="26595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dirty="0">
                <a:solidFill>
                  <a:srgbClr val="050505"/>
                </a:solidFill>
                <a:cs typeface="Nazanin" panose="00000400000000000000" pitchFamily="2" charset="-78"/>
              </a:rPr>
              <a:t>علیرضا بهمن زاده</a:t>
            </a:r>
          </a:p>
          <a:p>
            <a:pPr algn="r" rtl="1"/>
            <a:br>
              <a:rPr lang="fa-IR" sz="2800" dirty="0">
                <a:solidFill>
                  <a:srgbClr val="050505"/>
                </a:solidFill>
                <a:cs typeface="Nazanin" panose="00000400000000000000" pitchFamily="2" charset="-78"/>
              </a:rPr>
            </a:br>
            <a:r>
              <a:rPr lang="fa-IR" sz="2800" dirty="0">
                <a:solidFill>
                  <a:srgbClr val="050505"/>
                </a:solidFill>
                <a:cs typeface="Nazanin" panose="00000400000000000000" pitchFamily="2" charset="-78"/>
              </a:rPr>
              <a:t>درس: مبانی جبر</a:t>
            </a:r>
          </a:p>
          <a:p>
            <a:pPr algn="r" rtl="1"/>
            <a:r>
              <a:rPr lang="fa-IR" sz="2800" dirty="0">
                <a:solidFill>
                  <a:srgbClr val="050505"/>
                </a:solidFill>
                <a:cs typeface="Nazanin" panose="00000400000000000000" pitchFamily="2" charset="-78"/>
              </a:rPr>
              <a:t>استاد: دکتر تهرانیان</a:t>
            </a:r>
            <a:endParaRPr lang="en-US" sz="2800" dirty="0">
              <a:solidFill>
                <a:srgbClr val="050505"/>
              </a:solidFill>
              <a:cs typeface="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13869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B455A4-543A-F374-A2BF-4D1528890ACF}"/>
                  </a:ext>
                </a:extLst>
              </p:cNvPr>
              <p:cNvSpPr txBox="1"/>
              <p:nvPr/>
            </p:nvSpPr>
            <p:spPr>
              <a:xfrm>
                <a:off x="203199" y="649358"/>
                <a:ext cx="7352146" cy="8163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𝐹𝑜𝑟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𝑎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𝑔𝑒𝑛𝑒𝑟𝑎𝑙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𝑐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𝑎𝑛𝑛𝑒𝑙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𝑚𝑎𝑡𝑟𝑖𝑥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𝑋</m:t>
                      </m:r>
                      <m:r>
                        <a:rPr lang="en-US" sz="1800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∈</m:t>
                      </m:r>
                      <m:r>
                        <m:rPr>
                          <m:lit/>
                        </m:rP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{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𝑅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𝐺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𝐵</m:t>
                      </m:r>
                      <m:r>
                        <m:rPr>
                          <m:lit/>
                        </m:rP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}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𝑑𝑒𝑓𝑖𝑛𝑒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𝑒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𝑐𝑜𝑙𝑢𝑚𝑛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𝑚𝑒𝑎𝑛</m:t>
                      </m:r>
                    </m:oMath>
                  </m:oMathPara>
                </a14:m>
                <a:endParaRPr lang="en-US" sz="1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1800" kern="100" dirty="0">
                    <a:solidFill>
                      <a:srgbClr val="050505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endParaRPr lang="en-US" sz="1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B455A4-543A-F374-A2BF-4D1528890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99" y="649358"/>
                <a:ext cx="7352146" cy="8163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73F7D4-78E7-E027-AF46-98EC6260300E}"/>
                  </a:ext>
                </a:extLst>
              </p:cNvPr>
              <p:cNvSpPr txBox="1"/>
              <p:nvPr/>
            </p:nvSpPr>
            <p:spPr>
              <a:xfrm>
                <a:off x="3223491" y="1171471"/>
                <a:ext cx="6096000" cy="1806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kern="100" smtClean="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μ</m:t>
                          </m:r>
                        </m:e>
                        <m:sub>
                          <m:r>
                            <a:rPr lang="en-US" sz="24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𝑋</m:t>
                          </m:r>
                        </m:sub>
                      </m:sSub>
                      <m:r>
                        <a:rPr lang="en-US" sz="24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4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n-US" sz="24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sz="24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=</m:t>
                          </m:r>
                          <m:r>
                            <a:rPr lang="en-US" sz="24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:,</m:t>
                              </m:r>
                              <m:r>
                                <a:rPr lang="en-US" sz="24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∈</m:t>
                      </m:r>
                      <m:sSup>
                        <m:sSupPr>
                          <m:ctrlPr>
                            <a:rPr lang="en-US" sz="24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4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𝑅</m:t>
                          </m:r>
                        </m:e>
                        <m:sup>
                          <m:r>
                            <a:rPr lang="en-US" sz="24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𝑚</m:t>
                          </m:r>
                        </m:sup>
                      </m:sSup>
                      <m:r>
                        <a:rPr lang="en-US" sz="24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.</m:t>
                      </m:r>
                    </m:oMath>
                  </m:oMathPara>
                </a14:m>
                <a:endParaRPr lang="en-US" sz="24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2400" kern="100" dirty="0">
                    <a:solidFill>
                      <a:srgbClr val="050505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endParaRPr lang="en-US" sz="24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73F7D4-78E7-E027-AF46-98EC62603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491" y="1171471"/>
                <a:ext cx="6096000" cy="1806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8896E4-3E4B-3F5D-EA86-CBE64E76CEB7}"/>
                  </a:ext>
                </a:extLst>
              </p:cNvPr>
              <p:cNvSpPr txBox="1"/>
              <p:nvPr/>
            </p:nvSpPr>
            <p:spPr>
              <a:xfrm>
                <a:off x="203199" y="2884240"/>
                <a:ext cx="3186545" cy="8163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𝐷𝑒𝑓𝑖𝑛𝑒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𝑒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𝑐𝑒𝑛𝑡𝑒𝑟𝑒𝑑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𝑚𝑎𝑡𝑟𝑖𝑥</m:t>
                      </m:r>
                    </m:oMath>
                  </m:oMathPara>
                </a14:m>
                <a:endParaRPr lang="en-US" sz="1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1800" kern="100" dirty="0">
                    <a:solidFill>
                      <a:srgbClr val="050505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endParaRPr lang="en-US" sz="1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8896E4-3E4B-3F5D-EA86-CBE64E76C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99" y="2884240"/>
                <a:ext cx="3186545" cy="8163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57E09C8-F075-4AA8-367C-2D9317753387}"/>
                  </a:ext>
                </a:extLst>
              </p:cNvPr>
              <p:cNvSpPr txBox="1"/>
              <p:nvPr/>
            </p:nvSpPr>
            <p:spPr>
              <a:xfrm>
                <a:off x="4188691" y="3699756"/>
                <a:ext cx="3814618" cy="12721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 kern="100" smtClean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:,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kern="10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:,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μ</m:t>
                          </m:r>
                        </m:e>
                        <m: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𝑋</m:t>
                          </m:r>
                        </m:sub>
                      </m:sSub>
                      <m:r>
                        <a:rPr lang="en-US" sz="2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,</m:t>
                      </m:r>
                    </m:oMath>
                  </m:oMathPara>
                </a14:m>
                <a:endParaRPr lang="en-US" sz="2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2800" kern="100" dirty="0">
                    <a:solidFill>
                      <a:srgbClr val="050505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endParaRPr lang="en-US" sz="2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57E09C8-F075-4AA8-367C-2D9317753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691" y="3699756"/>
                <a:ext cx="3814618" cy="12721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9908C90-2B18-B18E-FFE2-45CFC856BD5D}"/>
                  </a:ext>
                </a:extLst>
              </p:cNvPr>
              <p:cNvSpPr txBox="1"/>
              <p:nvPr/>
            </p:nvSpPr>
            <p:spPr>
              <a:xfrm>
                <a:off x="4465782" y="5212553"/>
                <a:ext cx="3260436" cy="4739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sz="2400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, 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acc>
                      <m:r>
                        <a:rPr lang="en-US" sz="2400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, 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2400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i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050505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9908C90-2B18-B18E-FFE2-45CFC856B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5782" y="5212553"/>
                <a:ext cx="3260436" cy="473976"/>
              </a:xfrm>
              <a:prstGeom prst="rect">
                <a:avLst/>
              </a:prstGeom>
              <a:blipFill>
                <a:blip r:embed="rId6"/>
                <a:stretch>
                  <a:fillRect t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BCA1F0-BE7B-D7AA-F369-FA193D0353EC}"/>
                  </a:ext>
                </a:extLst>
              </p:cNvPr>
              <p:cNvSpPr txBox="1"/>
              <p:nvPr/>
            </p:nvSpPr>
            <p:spPr>
              <a:xfrm>
                <a:off x="334745" y="4818791"/>
                <a:ext cx="1801091" cy="3937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1800" b="0" i="1" kern="100" smtClean="0">
                        <a:solidFill>
                          <a:srgbClr val="050505"/>
                        </a:solidFill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sz="1800" b="0" i="1" kern="100" smtClean="0">
                        <a:solidFill>
                          <a:srgbClr val="050505"/>
                        </a:solidFill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.</m:t>
                    </m:r>
                    <m:r>
                      <a:rPr lang="en-US" sz="1800" b="0" i="1" kern="100" smtClean="0">
                        <a:solidFill>
                          <a:srgbClr val="050505"/>
                        </a:solidFill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𝑒</m:t>
                    </m:r>
                    <m:r>
                      <a:rPr lang="en-US" sz="1800" b="0" i="1" kern="100" smtClean="0">
                        <a:solidFill>
                          <a:srgbClr val="050505"/>
                        </a:solidFill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.</m:t>
                    </m:r>
                  </m:oMath>
                </a14:m>
                <a:r>
                  <a:rPr lang="en-US" sz="1800" kern="100" dirty="0">
                    <a:solidFill>
                      <a:srgbClr val="050505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endParaRPr lang="en-US" sz="1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BCA1F0-BE7B-D7AA-F369-FA193D035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45" y="4818791"/>
                <a:ext cx="1801091" cy="3937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373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001ECC-7B30-DAE3-56F1-6AEDF29CFD38}"/>
              </a:ext>
            </a:extLst>
          </p:cNvPr>
          <p:cNvSpPr txBox="1"/>
          <p:nvPr/>
        </p:nvSpPr>
        <p:spPr>
          <a:xfrm>
            <a:off x="2856278" y="3013501"/>
            <a:ext cx="64794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050505"/>
                </a:solidFill>
              </a:rPr>
              <a:t>5. Covariance matrices</a:t>
            </a:r>
          </a:p>
        </p:txBody>
      </p:sp>
    </p:spTree>
    <p:extLst>
      <p:ext uri="{BB962C8B-B14F-4D97-AF65-F5344CB8AC3E}">
        <p14:creationId xmlns:p14="http://schemas.microsoft.com/office/powerpoint/2010/main" val="3726252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4F4390-9B6C-590B-BB0B-E911C6BA7E34}"/>
                  </a:ext>
                </a:extLst>
              </p:cNvPr>
              <p:cNvSpPr txBox="1"/>
              <p:nvPr/>
            </p:nvSpPr>
            <p:spPr>
              <a:xfrm>
                <a:off x="3048000" y="1427573"/>
                <a:ext cx="6096000" cy="15967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kern="100" smtClean="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Σ</m:t>
                          </m:r>
                        </m:e>
                        <m: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𝑋</m:t>
                          </m:r>
                        </m:sub>
                      </m:sSub>
                      <m:r>
                        <a:rPr lang="en-US" sz="2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𝑛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</m:den>
                      </m:f>
                      <m:r>
                        <a:rPr lang="en-US" sz="2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 </m:t>
                      </m:r>
                      <m:acc>
                        <m:accPr>
                          <m:chr m:val="̂"/>
                          <m:ctrlPr>
                            <a:rPr lang="en-US" sz="2800" i="1" kern="100" smtClean="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</m:acc>
                      <m:sSup>
                        <m:sSup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800" i="1" kern="100" smtClean="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sz="2800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⊤</m:t>
                          </m:r>
                        </m:sup>
                      </m:sSup>
                      <m:r>
                        <a:rPr lang="en-US" sz="2800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𝑅</m:t>
                          </m:r>
                        </m:e>
                        <m:sup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𝑚</m:t>
                          </m:r>
                          <m:r>
                            <a:rPr lang="en-US" sz="2800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×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𝑚</m:t>
                          </m:r>
                        </m:sup>
                      </m:sSup>
                      <m:r>
                        <a:rPr lang="en-US" sz="2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.</m:t>
                      </m:r>
                    </m:oMath>
                  </m:oMathPara>
                </a14:m>
                <a:endParaRPr lang="en-US" sz="2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2800" kern="100" dirty="0">
                    <a:solidFill>
                      <a:srgbClr val="050505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endParaRPr lang="en-US" sz="2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4F4390-9B6C-590B-BB0B-E911C6BA7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427573"/>
                <a:ext cx="6096000" cy="15967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1A2117-B0E1-E8D0-2CED-C5ACEF5C00A0}"/>
                  </a:ext>
                </a:extLst>
              </p:cNvPr>
              <p:cNvSpPr txBox="1"/>
              <p:nvPr/>
            </p:nvSpPr>
            <p:spPr>
              <a:xfrm>
                <a:off x="101599" y="2732565"/>
                <a:ext cx="1339273" cy="8163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𝐻𝑒𝑛𝑐𝑒</m:t>
                      </m:r>
                    </m:oMath>
                  </m:oMathPara>
                </a14:m>
                <a:endParaRPr lang="en-US" sz="1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1800" kern="100" dirty="0">
                    <a:solidFill>
                      <a:srgbClr val="050505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endParaRPr lang="en-US" sz="1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1A2117-B0E1-E8D0-2CED-C5ACEF5C0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99" y="2732565"/>
                <a:ext cx="1339273" cy="8163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8F2641-F782-A971-2D47-94A4A35FBC9C}"/>
                  </a:ext>
                </a:extLst>
              </p:cNvPr>
              <p:cNvSpPr txBox="1"/>
              <p:nvPr/>
            </p:nvSpPr>
            <p:spPr>
              <a:xfrm>
                <a:off x="295563" y="478889"/>
                <a:ext cx="6096000" cy="8248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𝐹𝑜𝑟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𝑎𝑛𝑦</m:t>
                      </m:r>
                      <m:r>
                        <a:rPr lang="en-US" sz="1800" b="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𝑐𝑒𝑛𝑡𝑒𝑟𝑒𝑑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𝑐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𝑎𝑛𝑛𝑒𝑙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1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1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𝑋</m:t>
                          </m:r>
                          <m:r>
                            <a:rPr lang="en-US" sz="1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</m:e>
                      </m:acc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𝑒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𝑠𝑎𝑚𝑝𝑙𝑒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𝑐𝑜𝑣𝑎𝑟𝑖𝑎𝑛𝑐𝑒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𝑚𝑎𝑡𝑟𝑖𝑥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ctrlPr>
                            <a:rPr lang="en-US" sz="1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𝑐𝑜𝑙𝑢𝑚𝑛𝑠</m:t>
                          </m:r>
                          <m:r>
                            <a:rPr lang="en-US" sz="1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𝑎𝑠</m:t>
                          </m:r>
                          <m:r>
                            <a:rPr lang="en-US" sz="1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𝑜𝑏𝑠𝑒𝑟𝑣𝑎𝑡𝑖𝑜𝑛𝑠</m:t>
                          </m:r>
                        </m:e>
                      </m:d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𝑖𝑠</m:t>
                      </m:r>
                    </m:oMath>
                  </m:oMathPara>
                </a14:m>
                <a:endParaRPr lang="en-US" sz="1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1800" kern="100" dirty="0">
                    <a:solidFill>
                      <a:srgbClr val="050505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endParaRPr lang="en-US" sz="1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8F2641-F782-A971-2D47-94A4A35FB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63" y="478889"/>
                <a:ext cx="6096000" cy="824841"/>
              </a:xfrm>
              <a:prstGeom prst="rect">
                <a:avLst/>
              </a:prstGeom>
              <a:blipFill>
                <a:blip r:embed="rId4"/>
                <a:stretch>
                  <a:fillRect r="-49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7C17EA-8279-67B6-E82C-263771E1A59A}"/>
                  </a:ext>
                </a:extLst>
              </p:cNvPr>
              <p:cNvSpPr txBox="1"/>
              <p:nvPr/>
            </p:nvSpPr>
            <p:spPr>
              <a:xfrm>
                <a:off x="1819564" y="3556717"/>
                <a:ext cx="9310254" cy="15967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kern="100" smtClean="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Σ</m:t>
                          </m:r>
                        </m:e>
                        <m: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𝑅</m:t>
                          </m:r>
                        </m:sub>
                      </m:sSub>
                      <m:r>
                        <a:rPr lang="en-US" sz="2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𝑛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2800" b="0" i="1" kern="100" smtClean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𝑅</m:t>
                          </m:r>
                        </m:e>
                      </m:acc>
                      <m:sSup>
                        <m:sSup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8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kern="100" smtClean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𝑅</m:t>
                              </m:r>
                            </m:e>
                          </m:acc>
                        </m:e>
                        <m:sup>
                          <m:r>
                            <a:rPr lang="en-US" sz="2800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⊤</m:t>
                          </m:r>
                        </m:sup>
                      </m:sSup>
                      <m:r>
                        <a:rPr lang="en-US" sz="2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sz="2800" b="0" i="0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 </m:t>
                      </m:r>
                      <m:sSub>
                        <m:sSub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Σ</m:t>
                          </m:r>
                        </m:e>
                        <m: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𝐺</m:t>
                          </m:r>
                        </m:sub>
                      </m:sSub>
                      <m:r>
                        <a:rPr lang="en-US" sz="2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𝑛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2800" b="0" i="1" kern="100" smtClean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𝐺</m:t>
                          </m:r>
                        </m:e>
                      </m:acc>
                      <m:sSup>
                        <m:sSup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800" i="1" kern="100" smtClean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kern="100" smtClean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𝐺</m:t>
                              </m:r>
                            </m:e>
                          </m:acc>
                        </m:e>
                        <m:sup>
                          <m:r>
                            <a:rPr lang="en-US" sz="2800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⊤</m:t>
                          </m:r>
                        </m:sup>
                      </m:sSup>
                      <m:r>
                        <a:rPr lang="en-US" sz="2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sz="2800" b="0" i="0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 </m:t>
                      </m:r>
                      <m:sSub>
                        <m:sSub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Σ</m:t>
                          </m:r>
                        </m:e>
                        <m: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𝐵</m:t>
                          </m:r>
                        </m:sub>
                      </m:sSub>
                      <m:r>
                        <a:rPr lang="en-US" sz="2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𝑛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US" sz="2800" i="1" kern="100" smtClean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2800" b="0" i="1" kern="100" smtClean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𝐵</m:t>
                          </m:r>
                        </m:e>
                      </m:acc>
                      <m:sSup>
                        <m:sSup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8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kern="100" smtClean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𝐵</m:t>
                              </m:r>
                            </m:e>
                          </m:acc>
                        </m:e>
                        <m:sup>
                          <m:r>
                            <a:rPr lang="en-US" sz="2800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⊤</m:t>
                          </m:r>
                        </m:sup>
                      </m:sSup>
                      <m:r>
                        <a:rPr lang="en-US" sz="2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.</m:t>
                      </m:r>
                    </m:oMath>
                  </m:oMathPara>
                </a14:m>
                <a:endParaRPr lang="en-US" sz="2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2800" kern="100" dirty="0">
                    <a:solidFill>
                      <a:srgbClr val="050505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endParaRPr lang="en-US" sz="2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7C17EA-8279-67B6-E82C-263771E1A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564" y="3556717"/>
                <a:ext cx="9310254" cy="15967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7145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001ECC-7B30-DAE3-56F1-6AEDF29CFD38}"/>
              </a:ext>
            </a:extLst>
          </p:cNvPr>
          <p:cNvSpPr txBox="1"/>
          <p:nvPr/>
        </p:nvSpPr>
        <p:spPr>
          <a:xfrm>
            <a:off x="2217287" y="3013501"/>
            <a:ext cx="77574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050505"/>
                </a:solidFill>
              </a:rPr>
              <a:t>6. Eigenvalue decomposition</a:t>
            </a:r>
          </a:p>
        </p:txBody>
      </p:sp>
    </p:spTree>
    <p:extLst>
      <p:ext uri="{BB962C8B-B14F-4D97-AF65-F5344CB8AC3E}">
        <p14:creationId xmlns:p14="http://schemas.microsoft.com/office/powerpoint/2010/main" val="2684603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3370E8C-9EC4-D67E-E9C7-16EBF6B53CFF}"/>
                  </a:ext>
                </a:extLst>
              </p:cNvPr>
              <p:cNvSpPr txBox="1"/>
              <p:nvPr/>
            </p:nvSpPr>
            <p:spPr>
              <a:xfrm>
                <a:off x="395927" y="3392406"/>
                <a:ext cx="12688478" cy="13874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2000" dirty="0">
                    <a:solidFill>
                      <a:srgbClr val="050505"/>
                    </a:solidFill>
                  </a:rPr>
                  <a:t> </a:t>
                </a: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50505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i="1">
                        <a:solidFill>
                          <a:srgbClr val="050505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>
                        <a:solidFill>
                          <a:srgbClr val="050505"/>
                        </a:solidFill>
                        <a:latin typeface="Cambria Math" panose="02040503050406030204" pitchFamily="18" charset="0"/>
                      </a:rPr>
                      <m:t>𝑒𝑟𝑒</m:t>
                    </m:r>
                    <m:r>
                      <a:rPr lang="en-US" sz="2000" i="1">
                        <a:solidFill>
                          <a:srgbClr val="050505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5050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050505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i="1">
                            <a:solidFill>
                              <a:srgbClr val="050505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5050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50505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50505"/>
                        </a:solidFill>
                        <a:latin typeface="Cambria Math" panose="02040503050406030204" pitchFamily="18" charset="0"/>
                      </a:rPr>
                      <m:t>𝑑𝑖𝑎𝑔</m:t>
                    </m:r>
                    <m:d>
                      <m:dPr>
                        <m:ctrlPr>
                          <a:rPr lang="en-US" sz="2000" i="1" smtClean="0">
                            <a:solidFill>
                              <a:srgbClr val="05050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5050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50505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50505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2000" i="1">
                                <a:solidFill>
                                  <a:srgbClr val="050505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solidFill>
                                  <a:srgbClr val="05050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50505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>
                            <a:solidFill>
                              <a:srgbClr val="050505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sz="2000" i="1">
                            <a:solidFill>
                              <a:srgbClr val="050505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5050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50505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50505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2000" i="1">
                                <a:solidFill>
                                  <a:srgbClr val="050505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solidFill>
                                  <a:srgbClr val="050505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rgbClr val="050505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solidFill>
                              <a:srgbClr val="05050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50505"/>
                            </a:solidFill>
                            <a:latin typeface="Cambria Math" panose="02040503050406030204" pitchFamily="18" charset="0"/>
                          </a:rPr>
                          <m:t>𝑠𝑖𝑚𝑖𝑙𝑎𝑟𝑙𝑦</m:t>
                        </m:r>
                        <m:r>
                          <a:rPr lang="en-US" sz="2000" i="1">
                            <a:solidFill>
                              <a:srgbClr val="05050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50505"/>
                            </a:solidFill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lang="en-US" sz="2000" b="0" i="1" smtClean="0">
                            <a:solidFill>
                              <a:srgbClr val="05050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5050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50505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50505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50505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5050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50505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50505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rgbClr val="05050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50505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000" i="1">
                        <a:solidFill>
                          <a:srgbClr val="05050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50505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solidFill>
                          <a:srgbClr val="050505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>
                        <a:solidFill>
                          <a:srgbClr val="050505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i="1">
                        <a:solidFill>
                          <a:srgbClr val="05050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50505"/>
                        </a:solidFill>
                        <a:latin typeface="Cambria Math" panose="02040503050406030204" pitchFamily="18" charset="0"/>
                      </a:rPr>
                      <m:t>𝑐𝑜𝑙𝑢𝑚𝑛𝑠</m:t>
                    </m:r>
                    <m:r>
                      <a:rPr lang="en-US" sz="2000" i="1">
                        <a:solidFill>
                          <a:srgbClr val="05050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50505"/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2000" i="1">
                        <a:solidFill>
                          <a:srgbClr val="050505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5050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50505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50505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2000" i="1">
                        <a:solidFill>
                          <a:srgbClr val="050505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5050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50505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50505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50505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5050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50505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50505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sz="2000" i="1" dirty="0">
                  <a:solidFill>
                    <a:srgbClr val="050505"/>
                  </a:solidFill>
                  <a:latin typeface="Cambria Math" panose="02040503050406030204" pitchFamily="18" charset="0"/>
                </a:endParaRP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2000" dirty="0">
                    <a:solidFill>
                      <a:srgbClr val="050505"/>
                    </a:solidFill>
                  </a:rPr>
                  <a:t> 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3370E8C-9EC4-D67E-E9C7-16EBF6B53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27" y="3392406"/>
                <a:ext cx="12688478" cy="13874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81225B-F8FE-F50B-7120-18CE0188FE72}"/>
                  </a:ext>
                </a:extLst>
              </p:cNvPr>
              <p:cNvSpPr txBox="1"/>
              <p:nvPr/>
            </p:nvSpPr>
            <p:spPr>
              <a:xfrm>
                <a:off x="-435990" y="714485"/>
                <a:ext cx="7894948" cy="5488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𝐹𝑜𝑟</m:t>
                      </m:r>
                      <m:r>
                        <a:rPr lang="en-US" sz="20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0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𝑒𝑎𝑐</m:t>
                      </m:r>
                      <m:r>
                        <a:rPr lang="en-US" sz="20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lang="en-US" sz="20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0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𝑐</m:t>
                      </m:r>
                      <m:r>
                        <a:rPr lang="en-US" sz="20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lang="en-US" sz="20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𝑎𝑛𝑛𝑒𝑙</m:t>
                      </m:r>
                      <m:r>
                        <a:rPr lang="en-US" sz="20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0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𝑐𝑜𝑚𝑝𝑢𝑡𝑒</m:t>
                      </m:r>
                      <m:r>
                        <a:rPr lang="en-US" sz="20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0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20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lang="en-US" sz="20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𝑒</m:t>
                      </m:r>
                      <m:r>
                        <a:rPr lang="en-US" sz="20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0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𝑒𝑖𝑔𝑒𝑛</m:t>
                      </m:r>
                      <m:r>
                        <a:rPr lang="en-US" sz="20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sz="20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𝑑𝑒𝑐𝑜𝑚𝑝𝑜𝑠𝑖𝑡𝑖𝑜𝑛</m:t>
                      </m:r>
                      <m:r>
                        <a:rPr lang="en-US" sz="20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:</m:t>
                      </m:r>
                    </m:oMath>
                  </m:oMathPara>
                </a14:m>
                <a:endParaRPr lang="en-US" sz="20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81225B-F8FE-F50B-7120-18CE0188F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5990" y="714485"/>
                <a:ext cx="7894948" cy="5488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7DE1AF-7152-D327-11D9-F59EE6C242B9}"/>
                  </a:ext>
                </a:extLst>
              </p:cNvPr>
              <p:cNvSpPr txBox="1"/>
              <p:nvPr/>
            </p:nvSpPr>
            <p:spPr>
              <a:xfrm>
                <a:off x="2337849" y="2326207"/>
                <a:ext cx="8220172" cy="690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kern="100" smtClean="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Σ</m:t>
                          </m:r>
                        </m:e>
                        <m: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𝑅</m:t>
                          </m:r>
                        </m:sub>
                      </m:sSub>
                      <m:sSub>
                        <m:sSub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𝑅</m:t>
                          </m:r>
                        </m:sub>
                      </m:sSub>
                      <m:r>
                        <a:rPr lang="en-US" sz="2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𝑅</m:t>
                          </m:r>
                        </m:sub>
                      </m:sSub>
                      <m:sSub>
                        <m:sSub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Λ</m:t>
                          </m:r>
                        </m:e>
                        <m: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𝑅</m:t>
                          </m:r>
                        </m:sub>
                      </m:sSub>
                      <m:r>
                        <a:rPr lang="en-US" sz="2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sz="2800" b="0" i="0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</m:t>
                      </m:r>
                      <m:sSub>
                        <m:sSub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Σ</m:t>
                          </m:r>
                        </m:e>
                        <m: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𝐺</m:t>
                          </m:r>
                        </m:sub>
                      </m:sSub>
                      <m:r>
                        <a:rPr lang="en-US" sz="2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Λ</m:t>
                          </m:r>
                        </m:e>
                        <m: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𝐺</m:t>
                          </m:r>
                        </m:sub>
                      </m:sSub>
                      <m:r>
                        <a:rPr lang="en-US" sz="2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sz="2800" b="0" i="0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</m:t>
                      </m:r>
                      <m:sSub>
                        <m:sSub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Σ</m:t>
                          </m:r>
                        </m:e>
                        <m: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</m:sub>
                      </m:sSub>
                      <m:sSub>
                        <m:sSub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</m:sub>
                      </m:sSub>
                      <m:r>
                        <a:rPr lang="en-US" sz="2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</m:sub>
                      </m:sSub>
                      <m:sSub>
                        <m:sSub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Λ</m:t>
                          </m:r>
                        </m:e>
                        <m: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</m:sub>
                      </m:sSub>
                      <m:r>
                        <a:rPr lang="en-US" sz="2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</m:t>
                      </m:r>
                    </m:oMath>
                  </m:oMathPara>
                </a14:m>
                <a:endParaRPr lang="en-US" sz="2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7DE1AF-7152-D327-11D9-F59EE6C24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849" y="2326207"/>
                <a:ext cx="8220172" cy="6904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8E7F9C-5543-C099-A0CB-2F2871ED483B}"/>
                  </a:ext>
                </a:extLst>
              </p:cNvPr>
              <p:cNvSpPr txBox="1"/>
              <p:nvPr/>
            </p:nvSpPr>
            <p:spPr>
              <a:xfrm>
                <a:off x="-139046" y="4336521"/>
                <a:ext cx="6867426" cy="5642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sz="2000" i="1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i="1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𝑐𝑜𝑟𝑟𝑒𝑠𝑝𝑜𝑛𝑑𝑖𝑛𝑔</m:t>
                      </m:r>
                      <m:r>
                        <a:rPr lang="en-US" sz="2000" i="1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𝑒𝑖𝑔𝑒𝑛𝑣𝑒𝑐𝑡𝑜𝑟𝑠</m:t>
                      </m:r>
                      <m:r>
                        <a:rPr lang="en-US" sz="2000" i="1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0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0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0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 .</m:t>
                      </m:r>
                    </m:oMath>
                  </m:oMathPara>
                </a14:m>
                <a:endParaRPr lang="en-US" sz="1800" dirty="0">
                  <a:solidFill>
                    <a:srgbClr val="050505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8E7F9C-5543-C099-A0CB-2F2871ED4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9046" y="4336521"/>
                <a:ext cx="6867426" cy="5642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071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001ECC-7B30-DAE3-56F1-6AEDF29CFD38}"/>
              </a:ext>
            </a:extLst>
          </p:cNvPr>
          <p:cNvSpPr txBox="1"/>
          <p:nvPr/>
        </p:nvSpPr>
        <p:spPr>
          <a:xfrm>
            <a:off x="833581" y="3013501"/>
            <a:ext cx="1052483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050505"/>
                </a:solidFill>
              </a:rPr>
              <a:t>7. Sorting eigenvalues and eigenvectors</a:t>
            </a:r>
          </a:p>
        </p:txBody>
      </p:sp>
    </p:spTree>
    <p:extLst>
      <p:ext uri="{BB962C8B-B14F-4D97-AF65-F5344CB8AC3E}">
        <p14:creationId xmlns:p14="http://schemas.microsoft.com/office/powerpoint/2010/main" val="2111466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5D1C63-C9F1-ADD6-673D-F4A3CEAB5590}"/>
                  </a:ext>
                </a:extLst>
              </p:cNvPr>
              <p:cNvSpPr txBox="1"/>
              <p:nvPr/>
            </p:nvSpPr>
            <p:spPr>
              <a:xfrm>
                <a:off x="1145309" y="692728"/>
                <a:ext cx="10270837" cy="5282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kern="100" smtClean="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λ</m:t>
                          </m:r>
                        </m:e>
                        <m: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𝑅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sz="28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  <m:r>
                        <a:rPr lang="en-US" sz="2800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≥</m:t>
                      </m:r>
                      <m:sSub>
                        <m:sSub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λ</m:t>
                          </m:r>
                        </m:e>
                        <m: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𝑅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sz="28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  <m:r>
                        <a:rPr lang="en-US" sz="2800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≥⋯≥</m:t>
                      </m:r>
                      <m:sSub>
                        <m:sSub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λ</m:t>
                          </m:r>
                        </m:e>
                        <m: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𝑅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sz="28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:endParaRPr lang="en-US" sz="2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𝑙𝑒𝑡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π</m:t>
                          </m:r>
                        </m:e>
                        <m:sub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𝑅</m:t>
                          </m:r>
                        </m:sub>
                      </m:sSub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𝑏𝑒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𝑒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𝑝𝑒𝑟𝑚𝑢𝑡𝑎𝑡𝑖𝑜𝑛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𝑠𝑎𝑡𝑖𝑠𝑓𝑦𝑖𝑛𝑔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λ</m:t>
                          </m:r>
                        </m:e>
                        <m:sub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𝑅</m:t>
                          </m:r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sz="20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e>
                          </m:d>
                        </m:sub>
                      </m:sSub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λ</m:t>
                          </m:r>
                        </m:e>
                        <m:sub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𝑅</m:t>
                          </m:r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π</m:t>
                              </m:r>
                            </m:e>
                            <m:sub>
                              <m:r>
                                <a:rPr lang="en-US" sz="20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e>
                          </m:d>
                        </m:sub>
                      </m:sSub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.</m:t>
                      </m:r>
                    </m:oMath>
                  </m:oMathPara>
                </a14:m>
                <a:endParaRPr lang="en-US" sz="20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𝑅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sz="28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e>
                          </m:d>
                        </m:sub>
                      </m:sSub>
                      <m:r>
                        <a:rPr lang="en-US" sz="2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𝑅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π</m:t>
                              </m:r>
                            </m:e>
                            <m:sub>
                              <m:r>
                                <a:rPr lang="en-US" sz="28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e>
                          </m:d>
                        </m:sub>
                      </m:sSub>
                      <m:r>
                        <a:rPr lang="en-US" sz="2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</m:t>
                      </m:r>
                    </m:oMath>
                  </m:oMathPara>
                </a14:m>
                <a:endParaRPr lang="en-US" sz="2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𝑅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sorted</m:t>
                              </m:r>
                            </m:e>
                          </m:d>
                        </m:sup>
                      </m:sSubSup>
                      <m:r>
                        <a:rPr lang="en-US" sz="2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𝑅</m:t>
                              </m:r>
                              <m:r>
                                <a:rPr lang="en-US" sz="28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lang="en-US" sz="2800" i="1" kern="100">
                                      <a:solidFill>
                                        <a:srgbClr val="050505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kern="100">
                                      <a:solidFill>
                                        <a:srgbClr val="050505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e>
                              </m:d>
                            </m:sub>
                          </m:s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𝑅</m:t>
                              </m:r>
                              <m:r>
                                <a:rPr lang="en-US" sz="28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lang="en-US" sz="2800" i="1" kern="100">
                                      <a:solidFill>
                                        <a:srgbClr val="050505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kern="100">
                                      <a:solidFill>
                                        <a:srgbClr val="050505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e>
                              </m:d>
                            </m:sub>
                          </m:s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800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…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𝑅</m:t>
                              </m:r>
                              <m:r>
                                <a:rPr lang="en-US" sz="28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lang="en-US" sz="2800" i="1" kern="100">
                                      <a:solidFill>
                                        <a:srgbClr val="050505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kern="100">
                                      <a:solidFill>
                                        <a:srgbClr val="050505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r>
                        <a:rPr lang="en-US" sz="2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.</m:t>
                      </m:r>
                    </m:oMath>
                  </m:oMathPara>
                </a14:m>
                <a:endParaRPr lang="en-US" sz="2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:endParaRPr lang="en-US" sz="2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:endParaRPr lang="en-US" sz="2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𝐹𝑟𝑜𝑚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𝑛𝑜𝑤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𝑜𝑛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𝑤𝑒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𝑢𝑠𝑒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𝑅</m:t>
                          </m:r>
                        </m:sub>
                      </m:sSub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𝐺</m:t>
                          </m:r>
                        </m:sub>
                      </m:sSub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</m:sub>
                      </m:sSub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𝑡𝑜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𝑑𝑒𝑛𝑜𝑡𝑒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𝑒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𝑠𝑜𝑟𝑡𝑒𝑑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𝑒𝑖𝑔𝑒𝑛𝑣𝑒𝑐𝑡𝑜𝑟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𝑚𝑎𝑡𝑟𝑖𝑐𝑒𝑠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𝑓𝑜𝑟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𝑏𝑟𝑒𝑣𝑖𝑡𝑦</m:t>
                      </m:r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.</m:t>
                      </m:r>
                    </m:oMath>
                  </m:oMathPara>
                </a14:m>
                <a:endParaRPr lang="en-US" sz="20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2000" kern="100" dirty="0">
                    <a:solidFill>
                      <a:srgbClr val="050505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endParaRPr lang="en-US" sz="20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5D1C63-C9F1-ADD6-673D-F4A3CEAB5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309" y="692728"/>
                <a:ext cx="10270837" cy="5282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6A0003-9110-B733-4C42-CE625CA5FC81}"/>
                  </a:ext>
                </a:extLst>
              </p:cNvPr>
              <p:cNvSpPr txBox="1"/>
              <p:nvPr/>
            </p:nvSpPr>
            <p:spPr>
              <a:xfrm>
                <a:off x="184727" y="4433759"/>
                <a:ext cx="6096000" cy="673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𝑆𝑖𝑚𝑖𝑙𝑎𝑟𝑙𝑦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𝑑𝑒𝑓𝑖𝑛𝑒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en-US" sz="1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1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1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𝐺</m:t>
                          </m:r>
                        </m:sub>
                        <m:sup>
                          <m:d>
                            <m:dPr>
                              <m:ctrlPr>
                                <a:rPr lang="en-US" sz="18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1800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sorted</m:t>
                              </m:r>
                            </m:e>
                          </m:d>
                        </m:sup>
                      </m:sSubSup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</m:t>
                      </m:r>
                      <m:sSubSup>
                        <m:sSubSupPr>
                          <m:ctrlPr>
                            <a:rPr lang="en-US" sz="1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1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1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</m:sub>
                        <m:sup>
                          <m:d>
                            <m:dPr>
                              <m:ctrlPr>
                                <a:rPr lang="en-US" sz="18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1800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sorted</m:t>
                              </m:r>
                            </m:e>
                          </m:d>
                        </m:sup>
                      </m:sSubSup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.</m:t>
                      </m:r>
                    </m:oMath>
                  </m:oMathPara>
                </a14:m>
                <a:endParaRPr lang="en-US" sz="1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6A0003-9110-B733-4C42-CE625CA5F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27" y="4433759"/>
                <a:ext cx="6096000" cy="6736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0586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001ECC-7B30-DAE3-56F1-6AEDF29CFD38}"/>
              </a:ext>
            </a:extLst>
          </p:cNvPr>
          <p:cNvSpPr txBox="1"/>
          <p:nvPr/>
        </p:nvSpPr>
        <p:spPr>
          <a:xfrm>
            <a:off x="1104899" y="3013501"/>
            <a:ext cx="99822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050505"/>
                </a:solidFill>
              </a:rPr>
              <a:t>8. Select top-k principal components</a:t>
            </a:r>
          </a:p>
        </p:txBody>
      </p:sp>
    </p:spTree>
    <p:extLst>
      <p:ext uri="{BB962C8B-B14F-4D97-AF65-F5344CB8AC3E}">
        <p14:creationId xmlns:p14="http://schemas.microsoft.com/office/powerpoint/2010/main" val="3282296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0B8DF2-B6B1-8FBB-4FFE-46DFBE181642}"/>
                  </a:ext>
                </a:extLst>
              </p:cNvPr>
              <p:cNvSpPr txBox="1"/>
              <p:nvPr/>
            </p:nvSpPr>
            <p:spPr>
              <a:xfrm>
                <a:off x="138545" y="885355"/>
                <a:ext cx="85251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𝐹𝑜𝑟</m:t>
                      </m:r>
                      <m:r>
                        <a:rPr lang="en-US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𝑔𝑖𝑣𝑒𝑛</m:t>
                      </m:r>
                      <m:r>
                        <a:rPr lang="en-US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𝑤𝑖𝑡</m:t>
                      </m:r>
                      <m:r>
                        <a:rPr lang="en-US" i="1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𝑑𝑒𝑓𝑖𝑛𝑒</m:t>
                      </m:r>
                      <m:r>
                        <a:rPr lang="en-US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𝑡𝑜𝑝</m:t>
                      </m:r>
                      <m:r>
                        <a:rPr lang="en-US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𝑒𝑖𝑔𝑒𝑛𝑣𝑒𝑐𝑡𝑜𝑟</m:t>
                      </m:r>
                      <m:r>
                        <a:rPr lang="en-US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𝑚𝑎𝑡𝑟𝑖𝑐𝑒𝑠</m:t>
                      </m:r>
                    </m:oMath>
                  </m:oMathPara>
                </a14:m>
                <a:endParaRPr lang="en-US" dirty="0">
                  <a:solidFill>
                    <a:srgbClr val="050505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0B8DF2-B6B1-8FBB-4FFE-46DFBE181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45" y="885355"/>
                <a:ext cx="8525164" cy="369332"/>
              </a:xfrm>
              <a:prstGeom prst="rect">
                <a:avLst/>
              </a:prstGeom>
              <a:blipFill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D51DB4-72D6-A2A0-1BFC-A4819F3960E6}"/>
                  </a:ext>
                </a:extLst>
              </p:cNvPr>
              <p:cNvSpPr txBox="1"/>
              <p:nvPr/>
            </p:nvSpPr>
            <p:spPr>
              <a:xfrm>
                <a:off x="3048000" y="2275645"/>
                <a:ext cx="6096000" cy="5843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800" i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800" i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5050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0">
                                      <a:solidFill>
                                        <a:srgbClr val="05050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b>
                          </m:sSub>
                          <m:r>
                            <a:rPr lang="en-US" sz="2800" i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800" i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5050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rgbClr val="050505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r>
                        <a:rPr lang="en-US" sz="2800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i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800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>
                  <a:solidFill>
                    <a:srgbClr val="050505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D51DB4-72D6-A2A0-1BFC-A4819F396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2275645"/>
                <a:ext cx="6096000" cy="5843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6E021E-190F-6185-CDAE-F8EB5753B16A}"/>
                  </a:ext>
                </a:extLst>
              </p:cNvPr>
              <p:cNvSpPr txBox="1"/>
              <p:nvPr/>
            </p:nvSpPr>
            <p:spPr>
              <a:xfrm>
                <a:off x="400495" y="3725238"/>
                <a:ext cx="3783577" cy="3928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𝑎𝑛𝑎𝑙𝑜𝑔𝑜𝑢𝑠𝑙𝑦</m:t>
                      </m:r>
                      <m:r>
                        <a:rPr lang="en-US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i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000" dirty="0">
                  <a:solidFill>
                    <a:srgbClr val="050505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6E021E-190F-6185-CDAE-F8EB5753B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495" y="3725238"/>
                <a:ext cx="3783577" cy="392800"/>
              </a:xfrm>
              <a:prstGeom prst="rect">
                <a:avLst/>
              </a:prstGeom>
              <a:blipFill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2598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001ECC-7B30-DAE3-56F1-6AEDF29CFD38}"/>
              </a:ext>
            </a:extLst>
          </p:cNvPr>
          <p:cNvSpPr txBox="1"/>
          <p:nvPr/>
        </p:nvSpPr>
        <p:spPr>
          <a:xfrm>
            <a:off x="824922" y="3013501"/>
            <a:ext cx="105421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050505"/>
                </a:solidFill>
              </a:rPr>
              <a:t>9. Projection (dimensionality reduction)</a:t>
            </a:r>
          </a:p>
        </p:txBody>
      </p:sp>
    </p:spTree>
    <p:extLst>
      <p:ext uri="{BB962C8B-B14F-4D97-AF65-F5344CB8AC3E}">
        <p14:creationId xmlns:p14="http://schemas.microsoft.com/office/powerpoint/2010/main" val="2218286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441E38-0F94-AE93-8057-8A8411944558}"/>
                  </a:ext>
                </a:extLst>
              </p:cNvPr>
              <p:cNvSpPr txBox="1"/>
              <p:nvPr/>
            </p:nvSpPr>
            <p:spPr>
              <a:xfrm>
                <a:off x="1954929" y="2746460"/>
                <a:ext cx="1888836" cy="13803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5400" i="1" smtClean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5400" i="1" smtClean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5400" i="1" smtClean="0">
                                    <a:solidFill>
                                      <a:srgbClr val="05050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5400" i="1" smtClean="0">
                                    <a:solidFill>
                                      <a:srgbClr val="05050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5400" dirty="0">
                  <a:solidFill>
                    <a:srgbClr val="050505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441E38-0F94-AE93-8057-8A8411944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929" y="2746460"/>
                <a:ext cx="1888836" cy="13803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7FD349-1DBB-A421-8DD0-3CFD1B935EE4}"/>
                  </a:ext>
                </a:extLst>
              </p:cNvPr>
              <p:cNvSpPr txBox="1"/>
              <p:nvPr/>
            </p:nvSpPr>
            <p:spPr>
              <a:xfrm>
                <a:off x="4311639" y="2741074"/>
                <a:ext cx="2105705" cy="13857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5400" i="1" smtClean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5400" i="1" smtClean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5400" b="0" i="1" smtClean="0">
                                    <a:solidFill>
                                      <a:srgbClr val="05050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5400" b="0" i="1" smtClean="0">
                                    <a:solidFill>
                                      <a:srgbClr val="05050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5400" b="0" i="1" smtClean="0">
                                    <a:solidFill>
                                      <a:srgbClr val="050505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5400" b="0" i="1" smtClean="0">
                                    <a:solidFill>
                                      <a:srgbClr val="050505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5400" dirty="0">
                  <a:solidFill>
                    <a:srgbClr val="050505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7FD349-1DBB-A421-8DD0-3CFD1B935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639" y="2741074"/>
                <a:ext cx="2105705" cy="13857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908D71-7714-DC23-33DF-DBAE51BE669A}"/>
                  </a:ext>
                </a:extLst>
              </p:cNvPr>
              <p:cNvSpPr txBox="1"/>
              <p:nvPr/>
            </p:nvSpPr>
            <p:spPr>
              <a:xfrm>
                <a:off x="7126800" y="2623074"/>
                <a:ext cx="4165115" cy="1611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5400" i="1" smtClean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5400" i="1" smtClean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5400" i="1" smtClean="0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5400" b="0" i="1" smtClean="0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5400" b="0" i="1" smtClean="0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sz="5400" b="0" i="1" smtClean="0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5400" i="1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5400" b="0" i="1" smtClean="0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5400" i="1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5400" b="0" i="1" smtClean="0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5400" i="1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5400" i="1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sz="5400" i="1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5400" i="1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5400" i="1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5400" b="0" i="1" smtClean="0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US" sz="5400" i="1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5400" b="0" i="1" smtClean="0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5400" dirty="0">
                  <a:solidFill>
                    <a:srgbClr val="050505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908D71-7714-DC23-33DF-DBAE51BE6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6800" y="2623074"/>
                <a:ext cx="4165115" cy="16118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D68341A-F749-EF57-5457-63116FD73C50}"/>
              </a:ext>
            </a:extLst>
          </p:cNvPr>
          <p:cNvSpPr txBox="1"/>
          <p:nvPr/>
        </p:nvSpPr>
        <p:spPr>
          <a:xfrm>
            <a:off x="713711" y="1930408"/>
            <a:ext cx="1081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50505"/>
                </a:solidFill>
              </a:rPr>
              <a:t>Scaler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536725-0880-CA92-7976-15A630EB0D7B}"/>
              </a:ext>
            </a:extLst>
          </p:cNvPr>
          <p:cNvSpPr txBox="1"/>
          <p:nvPr/>
        </p:nvSpPr>
        <p:spPr>
          <a:xfrm>
            <a:off x="2350895" y="1930408"/>
            <a:ext cx="1096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50505"/>
                </a:solidFill>
              </a:rPr>
              <a:t>Vector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399437-7338-73FE-C3C8-51D885C787DE}"/>
              </a:ext>
            </a:extLst>
          </p:cNvPr>
          <p:cNvSpPr txBox="1"/>
          <p:nvPr/>
        </p:nvSpPr>
        <p:spPr>
          <a:xfrm>
            <a:off x="4833095" y="1930408"/>
            <a:ext cx="1062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50505"/>
                </a:solidFill>
              </a:rPr>
              <a:t>Matrix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A1D512-37C3-A060-540D-B322F5204488}"/>
              </a:ext>
            </a:extLst>
          </p:cNvPr>
          <p:cNvSpPr txBox="1"/>
          <p:nvPr/>
        </p:nvSpPr>
        <p:spPr>
          <a:xfrm>
            <a:off x="8652441" y="1930408"/>
            <a:ext cx="1113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50505"/>
                </a:solidFill>
              </a:rPr>
              <a:t>Tensor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EAAA87-B98C-2F6A-15BF-016652B0919A}"/>
              </a:ext>
            </a:extLst>
          </p:cNvPr>
          <p:cNvSpPr txBox="1"/>
          <p:nvPr/>
        </p:nvSpPr>
        <p:spPr>
          <a:xfrm>
            <a:off x="5638800" y="297410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209E97-32EA-1C99-491E-7715B23F1726}"/>
                  </a:ext>
                </a:extLst>
              </p:cNvPr>
              <p:cNvSpPr txBox="1"/>
              <p:nvPr/>
            </p:nvSpPr>
            <p:spPr>
              <a:xfrm>
                <a:off x="992313" y="3013501"/>
                <a:ext cx="52418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5400" dirty="0">
                  <a:solidFill>
                    <a:srgbClr val="050505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209E97-32EA-1C99-491E-7715B23F1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13" y="3013501"/>
                <a:ext cx="524182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6680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A8E8D9-FE56-6252-B255-431154736233}"/>
                  </a:ext>
                </a:extLst>
              </p:cNvPr>
              <p:cNvSpPr txBox="1"/>
              <p:nvPr/>
            </p:nvSpPr>
            <p:spPr>
              <a:xfrm>
                <a:off x="341746" y="835533"/>
                <a:ext cx="8081818" cy="8163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𝑃𝑟𝑜𝑗𝑒𝑐𝑡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𝑒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𝑐𝑒𝑛𝑡𝑒𝑟𝑒𝑑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𝑐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𝑎𝑛𝑛𝑒𝑙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𝑑𝑎𝑡𝑎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𝑜𝑛𝑡𝑜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𝑒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𝑘</m:t>
                      </m:r>
                      <m:r>
                        <m:rPr>
                          <m:lit/>
                        </m:rP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)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𝑑𝑖𝑚𝑒𝑛𝑠𝑖𝑜𝑛𝑎𝑙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𝑠𝑢𝑏𝑠𝑝𝑎𝑐𝑒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:</m:t>
                      </m:r>
                    </m:oMath>
                  </m:oMathPara>
                </a14:m>
                <a:endParaRPr lang="en-US" sz="1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1800" kern="100" dirty="0">
                    <a:solidFill>
                      <a:srgbClr val="050505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endParaRPr lang="en-US" sz="1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A8E8D9-FE56-6252-B255-431154736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746" y="835533"/>
                <a:ext cx="8081818" cy="8163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D34D04-F588-35B7-0965-CA66EBD68248}"/>
                  </a:ext>
                </a:extLst>
              </p:cNvPr>
              <p:cNvSpPr txBox="1"/>
              <p:nvPr/>
            </p:nvSpPr>
            <p:spPr>
              <a:xfrm>
                <a:off x="1251528" y="2672772"/>
                <a:ext cx="3666836" cy="6417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sz="2800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800" i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800" i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bSup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sz="2800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i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800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>
                  <a:solidFill>
                    <a:srgbClr val="050505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D34D04-F588-35B7-0965-CA66EBD68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528" y="2672772"/>
                <a:ext cx="3666836" cy="6417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304C23-CFA2-6256-4FE8-55FEFADB1445}"/>
                  </a:ext>
                </a:extLst>
              </p:cNvPr>
              <p:cNvSpPr txBox="1"/>
              <p:nvPr/>
            </p:nvSpPr>
            <p:spPr>
              <a:xfrm>
                <a:off x="4417291" y="2672769"/>
                <a:ext cx="3666836" cy="6417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sz="2800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800" i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800" i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bSup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acc>
                      <m:r>
                        <a:rPr lang="en-US" sz="2800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>
                  <a:solidFill>
                    <a:srgbClr val="050505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304C23-CFA2-6256-4FE8-55FEFADB1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291" y="2672769"/>
                <a:ext cx="3666836" cy="6417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45C99C-C254-80BC-0F02-1FF4DE39775C}"/>
                  </a:ext>
                </a:extLst>
              </p:cNvPr>
              <p:cNvSpPr txBox="1"/>
              <p:nvPr/>
            </p:nvSpPr>
            <p:spPr>
              <a:xfrm>
                <a:off x="7583054" y="2672770"/>
                <a:ext cx="3666836" cy="6417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sz="2800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i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800" i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bSup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2800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800" dirty="0">
                  <a:solidFill>
                    <a:srgbClr val="050505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45C99C-C254-80BC-0F02-1FF4DE397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054" y="2672770"/>
                <a:ext cx="3666836" cy="6417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2800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001ECC-7B30-DAE3-56F1-6AEDF29CFD38}"/>
              </a:ext>
            </a:extLst>
          </p:cNvPr>
          <p:cNvSpPr txBox="1"/>
          <p:nvPr/>
        </p:nvSpPr>
        <p:spPr>
          <a:xfrm>
            <a:off x="378691" y="3013501"/>
            <a:ext cx="114346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050505"/>
                </a:solidFill>
              </a:rPr>
              <a:t>10. Inverse transformation (reconstruction)</a:t>
            </a:r>
          </a:p>
        </p:txBody>
      </p:sp>
    </p:spTree>
    <p:extLst>
      <p:ext uri="{BB962C8B-B14F-4D97-AF65-F5344CB8AC3E}">
        <p14:creationId xmlns:p14="http://schemas.microsoft.com/office/powerpoint/2010/main" val="1874322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E36184-06CE-62B4-B4CC-674F0E12AAA2}"/>
                  </a:ext>
                </a:extLst>
              </p:cNvPr>
              <p:cNvSpPr txBox="1"/>
              <p:nvPr/>
            </p:nvSpPr>
            <p:spPr>
              <a:xfrm>
                <a:off x="1845183" y="1183011"/>
                <a:ext cx="8501634" cy="39406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kern="100" smtClean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000" i="1" kern="100" smtClean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0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𝑅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20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sz="2000" i="1" kern="10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𝑅</m:t>
                          </m:r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𝑅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𝑅</m:t>
                          </m:r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𝑅</m:t>
                          </m:r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000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⊤</m:t>
                          </m:r>
                        </m:sup>
                      </m:sSubSup>
                      <m:acc>
                        <m:accPr>
                          <m:chr m:val="̂"/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𝑅</m:t>
                          </m:r>
                        </m:e>
                      </m:acc>
                      <m:r>
                        <a:rPr lang="en-US" sz="2000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𝑚</m:t>
                          </m:r>
                          <m:r>
                            <a:rPr lang="en-US" sz="2000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×</m:t>
                          </m:r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p>
                      </m:sSup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</m:t>
                      </m:r>
                    </m:oMath>
                  </m:oMathPara>
                </a14:m>
                <a:endParaRPr lang="en-US" sz="20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0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kern="100" smtClean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𝐺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20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𝐺</m:t>
                          </m:r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𝐺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𝐺</m:t>
                          </m:r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𝐺</m:t>
                          </m:r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000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⊤</m:t>
                          </m:r>
                        </m:sup>
                      </m:sSubSup>
                      <m:acc>
                        <m:accPr>
                          <m:chr m:val="̂"/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𝐺</m:t>
                          </m:r>
                        </m:e>
                      </m:acc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</m:t>
                      </m:r>
                    </m:oMath>
                  </m:oMathPara>
                </a14:m>
                <a:endParaRPr lang="en-US" sz="20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0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kern="100" smtClean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𝐵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20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000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⊤</m:t>
                          </m:r>
                        </m:sup>
                      </m:sSubSup>
                      <m:acc>
                        <m:accPr>
                          <m:chr m:val="̂"/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</m:e>
                      </m:acc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.</m:t>
                      </m:r>
                    </m:oMath>
                  </m:oMathPara>
                </a14:m>
                <a:endParaRPr lang="en-US" sz="20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endParaRPr lang="en-US" sz="2000" kern="100" dirty="0">
                  <a:solidFill>
                    <a:srgbClr val="050505"/>
                  </a:solidFill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endParaRPr lang="en-US" sz="20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endParaRPr lang="en-US" sz="20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0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kern="100" smtClean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𝑅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20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0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0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𝑅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20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μ</m:t>
                          </m:r>
                        </m:e>
                        <m:sub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𝑅</m:t>
                          </m:r>
                        </m:sub>
                      </m:sSub>
                      <m:sSubSup>
                        <m:sSubSup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e>
                        <m:sub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000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⊤</m:t>
                          </m:r>
                        </m:sup>
                      </m:sSubSup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sz="2000" b="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</m:t>
                      </m:r>
                      <m:sSup>
                        <m:sSup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000" i="1" kern="100" smtClean="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0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𝐺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20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0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kern="100" smtClean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𝐺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20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μ</m:t>
                          </m:r>
                        </m:e>
                        <m:sub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𝐺</m:t>
                          </m:r>
                        </m:sub>
                      </m:sSub>
                      <m:sSubSup>
                        <m:sSubSup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e>
                        <m:sub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000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⊤</m:t>
                          </m:r>
                        </m:sup>
                      </m:sSubSup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sz="2000" b="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</m:t>
                      </m:r>
                      <m:sSup>
                        <m:sSup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0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kern="100" smtClean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𝐵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20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000" i="1" kern="100" smtClean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kern="100" smtClean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𝐵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20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μ</m:t>
                          </m:r>
                        </m:e>
                        <m:sub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</m:sub>
                      </m:sSub>
                      <m:sSubSup>
                        <m:sSubSupPr>
                          <m:ctrlP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e>
                        <m:sub>
                          <m:r>
                            <a:rPr lang="en-US" sz="20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000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⊤</m:t>
                          </m:r>
                        </m:sup>
                      </m:sSubSup>
                      <m:r>
                        <a:rPr lang="en-US" sz="20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.</m:t>
                      </m:r>
                    </m:oMath>
                  </m:oMathPara>
                </a14:m>
                <a:endParaRPr lang="en-US" sz="20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2000" kern="100" dirty="0">
                    <a:solidFill>
                      <a:srgbClr val="050505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endParaRPr lang="en-US" sz="20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E36184-06CE-62B4-B4CC-674F0E12A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183" y="1183011"/>
                <a:ext cx="8501634" cy="39406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A18B03E-45BA-6FD3-D59A-59B396F06A64}"/>
                  </a:ext>
                </a:extLst>
              </p:cNvPr>
              <p:cNvSpPr txBox="1"/>
              <p:nvPr/>
            </p:nvSpPr>
            <p:spPr>
              <a:xfrm>
                <a:off x="434340" y="669537"/>
                <a:ext cx="6096000" cy="5134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𝑅𝑒𝑐𝑜𝑛𝑠𝑡𝑟𝑢𝑐𝑡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𝑒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𝑐𝑒𝑛𝑡𝑒𝑟𝑒𝑑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𝑐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𝑎𝑛𝑛𝑒𝑙𝑠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𝑓𝑟𝑜𝑚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𝑟𝑒𝑑𝑢𝑐𝑒𝑑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𝑐𝑜𝑜𝑟𝑑𝑖𝑛𝑎𝑡𝑒𝑠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:</m:t>
                      </m:r>
                    </m:oMath>
                  </m:oMathPara>
                </a14:m>
                <a:endParaRPr lang="en-US" sz="1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A18B03E-45BA-6FD3-D59A-59B396F06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" y="669537"/>
                <a:ext cx="6096000" cy="513474"/>
              </a:xfrm>
              <a:prstGeom prst="rect">
                <a:avLst/>
              </a:prstGeom>
              <a:blipFill>
                <a:blip r:embed="rId3"/>
                <a:stretch>
                  <a:fillRect r="-6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C0A603-4A31-31B5-B2EA-62C4A80F8EE7}"/>
                  </a:ext>
                </a:extLst>
              </p:cNvPr>
              <p:cNvSpPr txBox="1"/>
              <p:nvPr/>
            </p:nvSpPr>
            <p:spPr>
              <a:xfrm>
                <a:off x="434340" y="3517520"/>
                <a:ext cx="8448294" cy="5134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𝐴𝑑𝑑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𝑒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𝑐𝑜𝑙𝑢𝑚𝑛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𝑚𝑒𝑎𝑛𝑠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𝑏𝑎𝑐𝑘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𝑡𝑜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𝑜𝑏𝑡𝑎𝑖𝑛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𝑟𝑒𝑐𝑜𝑛𝑠𝑡𝑟𝑢𝑐𝑡𝑒𝑑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ctrlPr>
                            <a:rPr lang="en-US" sz="1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𝑛𝑜𝑛</m:t>
                          </m:r>
                          <m:r>
                            <a:rPr lang="en-US" sz="1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1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𝑐𝑒𝑛𝑡𝑒𝑟𝑒𝑑</m:t>
                          </m:r>
                        </m:e>
                      </m:d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𝑐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𝑎𝑛𝑛𝑒𝑙𝑠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:</m:t>
                      </m:r>
                    </m:oMath>
                  </m:oMathPara>
                </a14:m>
                <a:endParaRPr lang="en-US" sz="1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C0A603-4A31-31B5-B2EA-62C4A80F8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" y="3517520"/>
                <a:ext cx="8448294" cy="5134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288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001ECC-7B30-DAE3-56F1-6AEDF29CFD38}"/>
              </a:ext>
            </a:extLst>
          </p:cNvPr>
          <p:cNvSpPr txBox="1"/>
          <p:nvPr/>
        </p:nvSpPr>
        <p:spPr>
          <a:xfrm>
            <a:off x="378691" y="2644170"/>
            <a:ext cx="1143461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rgbClr val="050505"/>
                </a:solidFill>
              </a:rPr>
              <a:t>11. Combine reconstructed channels</a:t>
            </a:r>
          </a:p>
          <a:p>
            <a:pPr algn="ctr"/>
            <a:r>
              <a:rPr lang="en-US" sz="4800" dirty="0">
                <a:solidFill>
                  <a:srgbClr val="050505"/>
                </a:solidFill>
              </a:rPr>
              <a:t>into RGB image</a:t>
            </a:r>
          </a:p>
        </p:txBody>
      </p:sp>
    </p:spTree>
    <p:extLst>
      <p:ext uri="{BB962C8B-B14F-4D97-AF65-F5344CB8AC3E}">
        <p14:creationId xmlns:p14="http://schemas.microsoft.com/office/powerpoint/2010/main" val="3537938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E517208-D09A-F877-E071-E7EA4394B134}"/>
                  </a:ext>
                </a:extLst>
              </p:cNvPr>
              <p:cNvSpPr txBox="1"/>
              <p:nvPr/>
            </p:nvSpPr>
            <p:spPr>
              <a:xfrm>
                <a:off x="313481" y="1343532"/>
                <a:ext cx="8312727" cy="8163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𝑆𝑡𝑎𝑐𝑘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𝑒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𝑟𝑒𝑐𝑜𝑛𝑠𝑡𝑟𝑢𝑐𝑡𝑒𝑑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𝑐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𝑎𝑛𝑛𝑒𝑙𝑠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𝑡𝑜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𝑓𝑜𝑟𝑚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𝑒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𝑟𝑎𝑛𝑘</m:t>
                      </m:r>
                      <m:r>
                        <a:rPr lang="en-US" sz="180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m:rPr>
                          <m:lit/>
                        </m:rP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𝑘</m:t>
                      </m:r>
                      <m:r>
                        <m:rPr>
                          <m:lit/>
                        </m:rP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)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𝑟𝑒𝑐𝑜𝑛𝑠𝑡𝑟𝑢𝑐𝑡𝑒𝑑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𝑖𝑚𝑎𝑔𝑒</m:t>
                      </m:r>
                      <m:r>
                        <a:rPr lang="en-US" sz="1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:</m:t>
                      </m:r>
                    </m:oMath>
                  </m:oMathPara>
                </a14:m>
                <a:endParaRPr lang="en-US" sz="1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1800" kern="100" dirty="0">
                    <a:solidFill>
                      <a:srgbClr val="050505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endParaRPr lang="en-US" sz="1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E517208-D09A-F877-E071-E7EA4394B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81" y="1343532"/>
                <a:ext cx="8312727" cy="8163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6257D1-9D43-11F6-58FC-62202CBA0DD7}"/>
                  </a:ext>
                </a:extLst>
              </p:cNvPr>
              <p:cNvSpPr txBox="1"/>
              <p:nvPr/>
            </p:nvSpPr>
            <p:spPr>
              <a:xfrm>
                <a:off x="1431636" y="3144160"/>
                <a:ext cx="8959272" cy="12346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kern="100" smtClean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800" i="1" kern="100" smtClean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𝐼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28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sz="2800" i="1" kern="10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800" b="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𝑠𝑡𝑎𝑐𝑘</m:t>
                      </m:r>
                      <m:d>
                        <m:d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800" i="1" kern="100">
                                      <a:solidFill>
                                        <a:srgbClr val="050505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kern="100" smtClean="0">
                                      <a:solidFill>
                                        <a:srgbClr val="050505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sz="2800" i="1" kern="100">
                                      <a:solidFill>
                                        <a:srgbClr val="050505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kern="100">
                                      <a:solidFill>
                                        <a:srgbClr val="050505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8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800" i="1" kern="100">
                                      <a:solidFill>
                                        <a:srgbClr val="050505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kern="100" smtClean="0">
                                      <a:solidFill>
                                        <a:srgbClr val="050505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𝐺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sz="2800" i="1" kern="100">
                                      <a:solidFill>
                                        <a:srgbClr val="050505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kern="100">
                                      <a:solidFill>
                                        <a:srgbClr val="050505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8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800" i="1" kern="100">
                                      <a:solidFill>
                                        <a:srgbClr val="050505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kern="100" smtClean="0">
                                      <a:solidFill>
                                        <a:srgbClr val="050505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𝑅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sz="2800" i="1" kern="100">
                                      <a:solidFill>
                                        <a:srgbClr val="050505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kern="100">
                                      <a:solidFill>
                                        <a:srgbClr val="050505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800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𝑅</m:t>
                          </m:r>
                        </m:e>
                        <m:sup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𝑚</m:t>
                          </m:r>
                          <m:r>
                            <a:rPr lang="en-US" sz="2800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×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  <m:r>
                            <a:rPr lang="en-US" sz="2800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×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𝟛</m:t>
                          </m:r>
                        </m:sup>
                      </m:sSup>
                      <m:r>
                        <a:rPr lang="en-US" sz="2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</m:t>
                      </m:r>
                    </m:oMath>
                  </m:oMathPara>
                </a14:m>
                <a:endParaRPr lang="en-US" sz="2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2800" kern="100" dirty="0">
                    <a:solidFill>
                      <a:srgbClr val="050505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endParaRPr lang="en-US" sz="2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6257D1-9D43-11F6-58FC-62202CBA0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636" y="3144160"/>
                <a:ext cx="8959272" cy="12346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503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306BCCF-4D72-FF11-EE48-51451F55A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92" y="657426"/>
            <a:ext cx="11329416" cy="5543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7438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8AED9B-E09D-6A67-1E3C-E19849619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444" y="1716027"/>
            <a:ext cx="6201640" cy="3425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BC25AD-5BE3-26C9-11E8-B2AB3E62F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8278" y="457199"/>
            <a:ext cx="4027966" cy="5943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38590E-CB1A-9B31-8353-DEF7B0B767A6}"/>
                  </a:ext>
                </a:extLst>
              </p:cNvPr>
              <p:cNvSpPr txBox="1"/>
              <p:nvPr/>
            </p:nvSpPr>
            <p:spPr>
              <a:xfrm>
                <a:off x="535444" y="638294"/>
                <a:ext cx="150876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1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2400" b="1" dirty="0">
                  <a:solidFill>
                    <a:srgbClr val="050505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38590E-CB1A-9B31-8353-DEF7B0B76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44" y="638294"/>
                <a:ext cx="150876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3222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8AED9B-E09D-6A67-1E3C-E19849619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264" y="1716027"/>
            <a:ext cx="6186000" cy="3425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BC25AD-5BE3-26C9-11E8-B2AB3E62F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8278" y="457200"/>
            <a:ext cx="4027966" cy="594359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38590E-CB1A-9B31-8353-DEF7B0B767A6}"/>
                  </a:ext>
                </a:extLst>
              </p:cNvPr>
              <p:cNvSpPr txBox="1"/>
              <p:nvPr/>
            </p:nvSpPr>
            <p:spPr>
              <a:xfrm>
                <a:off x="535444" y="638294"/>
                <a:ext cx="150876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1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𝟐𝟎</m:t>
                      </m:r>
                    </m:oMath>
                  </m:oMathPara>
                </a14:m>
                <a:endParaRPr lang="en-US" sz="2400" b="1" dirty="0">
                  <a:solidFill>
                    <a:srgbClr val="050505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38590E-CB1A-9B31-8353-DEF7B0B76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44" y="638294"/>
                <a:ext cx="150876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1020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8AED9B-E09D-6A67-1E3C-E19849619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444" y="1697749"/>
            <a:ext cx="6201640" cy="3462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BC25AD-5BE3-26C9-11E8-B2AB3E62F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43216" y="441868"/>
            <a:ext cx="4048747" cy="59742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38590E-CB1A-9B31-8353-DEF7B0B767A6}"/>
                  </a:ext>
                </a:extLst>
              </p:cNvPr>
              <p:cNvSpPr txBox="1"/>
              <p:nvPr/>
            </p:nvSpPr>
            <p:spPr>
              <a:xfrm>
                <a:off x="535444" y="638294"/>
                <a:ext cx="150876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1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𝟓𝟎</m:t>
                      </m:r>
                    </m:oMath>
                  </m:oMathPara>
                </a14:m>
                <a:endParaRPr lang="en-US" sz="2400" b="1" dirty="0">
                  <a:solidFill>
                    <a:srgbClr val="050505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38590E-CB1A-9B31-8353-DEF7B0B76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44" y="638294"/>
                <a:ext cx="150876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8735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8AED9B-E09D-6A67-1E3C-E19849619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444" y="1721861"/>
            <a:ext cx="6201640" cy="3414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BC25AD-5BE3-26C9-11E8-B2AB3E62F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43216" y="441869"/>
            <a:ext cx="4048747" cy="597426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38590E-CB1A-9B31-8353-DEF7B0B767A6}"/>
                  </a:ext>
                </a:extLst>
              </p:cNvPr>
              <p:cNvSpPr txBox="1"/>
              <p:nvPr/>
            </p:nvSpPr>
            <p:spPr>
              <a:xfrm>
                <a:off x="535444" y="638294"/>
                <a:ext cx="150876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1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𝟏𝟎𝟎</m:t>
                      </m:r>
                    </m:oMath>
                  </m:oMathPara>
                </a14:m>
                <a:endParaRPr lang="en-US" sz="2400" b="1" dirty="0">
                  <a:solidFill>
                    <a:srgbClr val="050505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38590E-CB1A-9B31-8353-DEF7B0B76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44" y="638294"/>
                <a:ext cx="150876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1236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001ECC-7B30-DAE3-56F1-6AEDF29CFD38}"/>
              </a:ext>
            </a:extLst>
          </p:cNvPr>
          <p:cNvSpPr txBox="1"/>
          <p:nvPr/>
        </p:nvSpPr>
        <p:spPr>
          <a:xfrm>
            <a:off x="2889905" y="3013501"/>
            <a:ext cx="64121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050505"/>
                </a:solidFill>
              </a:rPr>
              <a:t>1. Image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596757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8AED9B-E09D-6A67-1E3C-E19849619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8479" y="1721861"/>
            <a:ext cx="6195570" cy="3414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BC25AD-5BE3-26C9-11E8-B2AB3E62F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43216" y="441869"/>
            <a:ext cx="4048746" cy="597426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38590E-CB1A-9B31-8353-DEF7B0B767A6}"/>
                  </a:ext>
                </a:extLst>
              </p:cNvPr>
              <p:cNvSpPr txBox="1"/>
              <p:nvPr/>
            </p:nvSpPr>
            <p:spPr>
              <a:xfrm>
                <a:off x="535444" y="638294"/>
                <a:ext cx="150876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1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0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𝟎𝟎</m:t>
                      </m:r>
                    </m:oMath>
                  </m:oMathPara>
                </a14:m>
                <a:endParaRPr lang="en-US" sz="2400" b="1" dirty="0">
                  <a:solidFill>
                    <a:srgbClr val="050505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38590E-CB1A-9B31-8353-DEF7B0B76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44" y="638294"/>
                <a:ext cx="150876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42944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the number of components&#10;&#10;Description automatically generated">
            <a:extLst>
              <a:ext uri="{FF2B5EF4-FFF2-40B4-BE49-F238E27FC236}">
                <a16:creationId xmlns:a16="http://schemas.microsoft.com/office/drawing/2014/main" id="{5C711036-B0E8-3123-9C35-203663D6A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685794"/>
            <a:ext cx="9144018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21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a number of components&#10;&#10;Description automatically generated">
            <a:extLst>
              <a:ext uri="{FF2B5EF4-FFF2-40B4-BE49-F238E27FC236}">
                <a16:creationId xmlns:a16="http://schemas.microsoft.com/office/drawing/2014/main" id="{80EF34A9-CACB-DAF2-8B91-EF126ABBA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733" y="701799"/>
            <a:ext cx="7272534" cy="545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799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a graph of a number of components&#10;&#10;Description automatically generated">
            <a:extLst>
              <a:ext uri="{FF2B5EF4-FFF2-40B4-BE49-F238E27FC236}">
                <a16:creationId xmlns:a16="http://schemas.microsoft.com/office/drawing/2014/main" id="{4241FA78-7631-F288-1E8B-5DA523AFA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685794"/>
            <a:ext cx="9144018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87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9B60DF-2873-92E8-A2C0-52E67FA89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703" y="498992"/>
            <a:ext cx="3971322" cy="58600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0BA5B5-2065-E0FC-FB53-388A7A62D7FB}"/>
                  </a:ext>
                </a:extLst>
              </p:cNvPr>
              <p:cNvSpPr txBox="1"/>
              <p:nvPr/>
            </p:nvSpPr>
            <p:spPr>
              <a:xfrm>
                <a:off x="5292460" y="2639007"/>
                <a:ext cx="6655861" cy="1579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600" i="1" smtClean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 smtClean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3600" i="1" smtClean="0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600" b="0" i="1" smtClean="0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  <m:r>
                                      <a:rPr lang="en-US" sz="3600" b="0" i="1" smtClean="0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3600" b="0" i="1" smtClean="0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210</m:t>
                                    </m:r>
                                    <m:r>
                                      <a:rPr lang="en-US" sz="3600" b="0" i="1" smtClean="0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3600" b="0" i="1" smtClean="0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159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sz="3600" i="1" smtClean="0">
                                    <a:solidFill>
                                      <a:srgbClr val="050505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3600" i="1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600" b="0" i="1" smtClean="0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125</m:t>
                                    </m:r>
                                    <m:r>
                                      <a:rPr lang="en-US" sz="3600" i="1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3600" b="0" i="1" smtClean="0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80</m:t>
                                    </m:r>
                                    <m:r>
                                      <a:rPr lang="en-US" sz="3600" i="1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3600" b="0" i="1" smtClean="0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45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sz="3600" i="1" smtClean="0">
                                    <a:solidFill>
                                      <a:srgbClr val="050505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3600" i="1" smtClean="0">
                                    <a:solidFill>
                                      <a:srgbClr val="050505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3600" i="1" smtClean="0">
                                    <a:solidFill>
                                      <a:srgbClr val="050505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3600" i="1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600" b="0" i="1" smtClean="0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45</m:t>
                                    </m:r>
                                    <m:r>
                                      <a:rPr lang="en-US" sz="3600" i="1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3600" i="1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250</m:t>
                                    </m:r>
                                    <m:r>
                                      <a:rPr lang="en-US" sz="3600" i="1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3600" b="0" i="1" smtClean="0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125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sz="3600" i="1" smtClean="0">
                                    <a:solidFill>
                                      <a:srgbClr val="050505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3600" i="1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600" b="0" i="1" smtClean="0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84</m:t>
                                    </m:r>
                                    <m:r>
                                      <a:rPr lang="en-US" sz="3600" i="1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3600" b="0" i="1" smtClean="0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  <m:r>
                                      <a:rPr lang="en-US" sz="3600" i="1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3600" b="0" i="1" smtClean="0">
                                        <a:solidFill>
                                          <a:srgbClr val="0505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125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600" dirty="0">
                  <a:solidFill>
                    <a:srgbClr val="050505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0BA5B5-2065-E0FC-FB53-388A7A62D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460" y="2639007"/>
                <a:ext cx="6655861" cy="15799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9DCAAE-94A6-048B-E86E-B91233398F45}"/>
                  </a:ext>
                </a:extLst>
              </p:cNvPr>
              <p:cNvSpPr txBox="1"/>
              <p:nvPr/>
            </p:nvSpPr>
            <p:spPr>
              <a:xfrm>
                <a:off x="10112700" y="1997197"/>
                <a:ext cx="1718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i="1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255</m:t>
                      </m:r>
                    </m:oMath>
                  </m:oMathPara>
                </a14:m>
                <a:endParaRPr lang="en-US" sz="2400" dirty="0">
                  <a:solidFill>
                    <a:srgbClr val="050505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9DCAAE-94A6-048B-E86E-B91233398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2700" y="1997197"/>
                <a:ext cx="1718547" cy="369332"/>
              </a:xfrm>
              <a:prstGeom prst="rect">
                <a:avLst/>
              </a:prstGeom>
              <a:blipFill>
                <a:blip r:embed="rId4"/>
                <a:stretch>
                  <a:fillRect l="-4255" r="-425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Striped Right 7">
            <a:extLst>
              <a:ext uri="{FF2B5EF4-FFF2-40B4-BE49-F238E27FC236}">
                <a16:creationId xmlns:a16="http://schemas.microsoft.com/office/drawing/2014/main" id="{AA47DD52-1DE9-3C19-190F-C0C67F01E388}"/>
              </a:ext>
            </a:extLst>
          </p:cNvPr>
          <p:cNvSpPr/>
          <p:nvPr/>
        </p:nvSpPr>
        <p:spPr>
          <a:xfrm>
            <a:off x="4909983" y="3273705"/>
            <a:ext cx="320512" cy="310586"/>
          </a:xfrm>
          <a:prstGeom prst="stripedRightArrow">
            <a:avLst/>
          </a:prstGeom>
          <a:solidFill>
            <a:srgbClr val="05050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5605255-6430-6EEC-AAB0-30998D681020}"/>
                  </a:ext>
                </a:extLst>
              </p:cNvPr>
              <p:cNvSpPr txBox="1"/>
              <p:nvPr/>
            </p:nvSpPr>
            <p:spPr>
              <a:xfrm>
                <a:off x="7651976" y="4899889"/>
                <a:ext cx="2237325" cy="5959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sz="3200" b="1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3200" b="1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3200" b="1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sz="3200" b="1" i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3200" b="1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3200" b="1" i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3200" b="1" i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rgbClr val="050505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5605255-6430-6EEC-AAB0-30998D681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1976" y="4899889"/>
                <a:ext cx="2237325" cy="5959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33FE07E-2144-6271-8937-40225D14FBC0}"/>
                  </a:ext>
                </a:extLst>
              </p:cNvPr>
              <p:cNvSpPr txBox="1"/>
              <p:nvPr/>
            </p:nvSpPr>
            <p:spPr>
              <a:xfrm>
                <a:off x="11050572" y="4193489"/>
                <a:ext cx="1345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800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800" i="1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33FE07E-2144-6271-8937-40225D14F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0572" y="4193489"/>
                <a:ext cx="134567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5850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001ECC-7B30-DAE3-56F1-6AEDF29CFD38}"/>
              </a:ext>
            </a:extLst>
          </p:cNvPr>
          <p:cNvSpPr txBox="1"/>
          <p:nvPr/>
        </p:nvSpPr>
        <p:spPr>
          <a:xfrm>
            <a:off x="3786370" y="3013501"/>
            <a:ext cx="46192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050505"/>
                </a:solidFill>
              </a:rPr>
              <a:t>2. Normalization</a:t>
            </a:r>
          </a:p>
        </p:txBody>
      </p:sp>
    </p:spTree>
    <p:extLst>
      <p:ext uri="{BB962C8B-B14F-4D97-AF65-F5344CB8AC3E}">
        <p14:creationId xmlns:p14="http://schemas.microsoft.com/office/powerpoint/2010/main" val="3633451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01EAF3-C3A6-1E3D-CD03-F203E2BA9B43}"/>
                  </a:ext>
                </a:extLst>
              </p:cNvPr>
              <p:cNvSpPr txBox="1"/>
              <p:nvPr/>
            </p:nvSpPr>
            <p:spPr>
              <a:xfrm>
                <a:off x="3048000" y="1996770"/>
                <a:ext cx="6096000" cy="6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i="1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i="1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, </m:t>
                              </m:r>
                              <m:r>
                                <a:rPr lang="en-US" sz="2400" i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i="1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i="1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, </m:t>
                              </m:r>
                              <m:r>
                                <a:rPr lang="en-US" sz="2400" i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i="1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i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func>
                      <m:r>
                        <a:rPr lang="en-US" sz="2400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>
                  <a:solidFill>
                    <a:srgbClr val="050505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01EAF3-C3A6-1E3D-CD03-F203E2BA9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996770"/>
                <a:ext cx="6096000" cy="617348"/>
              </a:xfrm>
              <a:prstGeom prst="rect">
                <a:avLst/>
              </a:prstGeom>
              <a:blipFill>
                <a:blip r:embed="rId2"/>
                <a:stretch>
                  <a:fillRect b="-7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8209DFA-C6A1-2DBF-D956-8AA7520A1F97}"/>
              </a:ext>
            </a:extLst>
          </p:cNvPr>
          <p:cNvSpPr txBox="1"/>
          <p:nvPr/>
        </p:nvSpPr>
        <p:spPr>
          <a:xfrm>
            <a:off x="434109" y="106686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50505"/>
                </a:solidFill>
              </a:rPr>
              <a:t>Define the maximum pixel intensity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C91C5-274C-435E-B88B-BAEA039FC64B}"/>
              </a:ext>
            </a:extLst>
          </p:cNvPr>
          <p:cNvSpPr txBox="1"/>
          <p:nvPr/>
        </p:nvSpPr>
        <p:spPr>
          <a:xfrm>
            <a:off x="434109" y="35075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50505"/>
                </a:solidFill>
              </a:rPr>
              <a:t>The normalized image: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145C493-A858-4FAA-F35E-E5D3F47C6604}"/>
                  </a:ext>
                </a:extLst>
              </p:cNvPr>
              <p:cNvSpPr txBox="1"/>
              <p:nvPr/>
            </p:nvSpPr>
            <p:spPr>
              <a:xfrm>
                <a:off x="4318000" y="4068555"/>
                <a:ext cx="2041236" cy="14033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kern="100" smtClean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 kern="100" smtClean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kern="100" smtClean="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𝐼</m:t>
                              </m:r>
                            </m:e>
                          </m:acc>
                        </m:e>
                        <m:sub>
                          <m:r>
                            <a:rPr lang="en-US" sz="24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4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4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sz="24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4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𝑐</m:t>
                          </m:r>
                        </m:sub>
                      </m:sSub>
                      <m:r>
                        <a:rPr lang="en-US" sz="2400" i="1" kern="10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=</m:t>
                      </m:r>
                      <m:f>
                        <m:fPr>
                          <m:ctrlPr>
                            <a:rPr lang="en-US" sz="24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lang="en-US" sz="24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lang="en-US" sz="24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  <m:r>
                                <a:rPr lang="en-US" sz="24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lang="en-US" sz="2400" i="1" kern="100">
                                  <a:solidFill>
                                    <a:srgbClr val="05050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US" sz="24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US" sz="24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2400" kern="100" dirty="0">
                    <a:solidFill>
                      <a:srgbClr val="050505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endParaRPr lang="en-US" sz="24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145C493-A858-4FAA-F35E-E5D3F47C6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000" y="4068555"/>
                <a:ext cx="2041236" cy="14033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E0685221-A7CE-C995-8622-CF8B4A59206E}"/>
              </a:ext>
            </a:extLst>
          </p:cNvPr>
          <p:cNvSpPr txBox="1"/>
          <p:nvPr/>
        </p:nvSpPr>
        <p:spPr>
          <a:xfrm>
            <a:off x="6359236" y="4400889"/>
            <a:ext cx="1228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5050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for all 𝑖,𝑗,c</a:t>
            </a:r>
          </a:p>
        </p:txBody>
      </p:sp>
    </p:spTree>
    <p:extLst>
      <p:ext uri="{BB962C8B-B14F-4D97-AF65-F5344CB8AC3E}">
        <p14:creationId xmlns:p14="http://schemas.microsoft.com/office/powerpoint/2010/main" val="878861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001ECC-7B30-DAE3-56F1-6AEDF29CFD38}"/>
              </a:ext>
            </a:extLst>
          </p:cNvPr>
          <p:cNvSpPr txBox="1"/>
          <p:nvPr/>
        </p:nvSpPr>
        <p:spPr>
          <a:xfrm>
            <a:off x="3167803" y="3013501"/>
            <a:ext cx="58563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050505"/>
                </a:solidFill>
              </a:rPr>
              <a:t>3. Channel extraction</a:t>
            </a:r>
          </a:p>
        </p:txBody>
      </p:sp>
    </p:spTree>
    <p:extLst>
      <p:ext uri="{BB962C8B-B14F-4D97-AF65-F5344CB8AC3E}">
        <p14:creationId xmlns:p14="http://schemas.microsoft.com/office/powerpoint/2010/main" val="2028072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67FE6DD-AC37-F467-529F-257CCFBA2E30}"/>
                  </a:ext>
                </a:extLst>
              </p:cNvPr>
              <p:cNvSpPr txBox="1"/>
              <p:nvPr/>
            </p:nvSpPr>
            <p:spPr>
              <a:xfrm>
                <a:off x="3048000" y="2236986"/>
                <a:ext cx="6096000" cy="20428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kern="100" smtClean="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𝐵</m:t>
                          </m:r>
                        </m:e>
                        <m: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kern="100" smtClean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8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𝐼</m:t>
                              </m:r>
                            </m:e>
                          </m:acc>
                        </m:e>
                        <m: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800" b="0" i="1" kern="100" smtClean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,</m:t>
                      </m:r>
                    </m:oMath>
                  </m:oMathPara>
                </a14:m>
                <a:endParaRPr lang="en-US" sz="2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8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𝐼</m:t>
                              </m:r>
                            </m:e>
                          </m:acc>
                        </m:e>
                        <m: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800" b="0" i="1" kern="100" smtClean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</m:t>
                      </m:r>
                    </m:oMath>
                  </m:oMathPara>
                </a14:m>
                <a:endParaRPr lang="en-US" sz="2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kern="100" smtClean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8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 kern="100">
                                  <a:solidFill>
                                    <a:srgbClr val="050505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𝐼</m:t>
                              </m:r>
                            </m:e>
                          </m:acc>
                        </m:e>
                        <m:sub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sz="2800" i="1" kern="10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800" b="0" i="1" kern="100" smtClean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800" i="1" kern="10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.</m:t>
                      </m:r>
                    </m:oMath>
                  </m:oMathPara>
                </a14:m>
                <a:endParaRPr lang="en-US" sz="28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67FE6DD-AC37-F467-529F-257CCFBA2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2236986"/>
                <a:ext cx="6096000" cy="20428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565C16-466E-29F9-4502-BDFD0107E0B6}"/>
                  </a:ext>
                </a:extLst>
              </p:cNvPr>
              <p:cNvSpPr txBox="1"/>
              <p:nvPr/>
            </p:nvSpPr>
            <p:spPr>
              <a:xfrm>
                <a:off x="2955636" y="809845"/>
                <a:ext cx="6096000" cy="6196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100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𝐵</m:t>
                      </m:r>
                      <m:r>
                        <a:rPr lang="en-US" sz="2400" b="0" i="1" kern="100" smtClean="0">
                          <a:solidFill>
                            <a:srgbClr val="050505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:</m:t>
                      </m:r>
                      <m:r>
                        <a:rPr lang="en-US" sz="2400" b="0" i="1" kern="100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𝐵𝑙𝑢𝑒</m:t>
                      </m:r>
                      <m:r>
                        <a:rPr lang="en-US" sz="2400" b="0" i="1" kern="100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,  </m:t>
                      </m:r>
                      <m:r>
                        <a:rPr lang="en-US" sz="2400" b="0" i="1" kern="100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𝐺</m:t>
                      </m:r>
                      <m:r>
                        <a:rPr lang="en-US" sz="2400" b="0" i="1" kern="100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:</m:t>
                      </m:r>
                      <m:r>
                        <a:rPr lang="en-US" sz="2400" b="0" i="1" kern="100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𝐺𝑟𝑒𝑒𝑛</m:t>
                      </m:r>
                      <m:r>
                        <a:rPr lang="en-US" sz="2400" b="0" i="1" kern="100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,  </m:t>
                      </m:r>
                      <m:r>
                        <a:rPr lang="en-US" sz="2400" b="0" i="1" kern="100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𝑅</m:t>
                      </m:r>
                      <m:r>
                        <a:rPr lang="en-US" sz="2400" b="0" i="1" kern="100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:</m:t>
                      </m:r>
                      <m:r>
                        <a:rPr lang="en-US" sz="2400" b="0" i="1" kern="100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𝑅𝑒𝑑</m:t>
                      </m:r>
                      <m:r>
                        <a:rPr lang="en-US" sz="2400" b="0" i="1" kern="100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US" sz="2400" kern="100" dirty="0">
                  <a:solidFill>
                    <a:srgbClr val="050505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565C16-466E-29F9-4502-BDFD0107E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636" y="809845"/>
                <a:ext cx="6096000" cy="6196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EABED3-772C-AF76-A74A-D610BFB29AC6}"/>
                  </a:ext>
                </a:extLst>
              </p:cNvPr>
              <p:cNvSpPr txBox="1"/>
              <p:nvPr/>
            </p:nvSpPr>
            <p:spPr>
              <a:xfrm>
                <a:off x="0" y="5186920"/>
                <a:ext cx="39208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𝐸𝑎𝑐</m:t>
                      </m:r>
                      <m:r>
                        <a:rPr lang="en-US" i="1" smtClean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0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solidFill>
                                <a:srgbClr val="050505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0">
                          <a:solidFill>
                            <a:srgbClr val="050505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>
                  <a:solidFill>
                    <a:srgbClr val="050505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EABED3-772C-AF76-A74A-D610BFB29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86920"/>
                <a:ext cx="3920884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2656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001ECC-7B30-DAE3-56F1-6AEDF29CFD38}"/>
              </a:ext>
            </a:extLst>
          </p:cNvPr>
          <p:cNvSpPr txBox="1"/>
          <p:nvPr/>
        </p:nvSpPr>
        <p:spPr>
          <a:xfrm>
            <a:off x="3578956" y="3013501"/>
            <a:ext cx="50340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050505"/>
                </a:solidFill>
              </a:rPr>
              <a:t>4. Mean centering</a:t>
            </a:r>
          </a:p>
        </p:txBody>
      </p:sp>
    </p:spTree>
    <p:extLst>
      <p:ext uri="{BB962C8B-B14F-4D97-AF65-F5344CB8AC3E}">
        <p14:creationId xmlns:p14="http://schemas.microsoft.com/office/powerpoint/2010/main" val="1760404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177</TotalTime>
  <Words>570</Words>
  <Application>Microsoft Office PowerPoint</Application>
  <PresentationFormat>Widescreen</PresentationFormat>
  <Paragraphs>100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Aptos</vt:lpstr>
      <vt:lpstr>Aptos Display</vt:lpstr>
      <vt:lpstr>Arial</vt:lpstr>
      <vt:lpstr>Cambria Math</vt:lpstr>
      <vt:lpstr>Nazanin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user</dc:creator>
  <cp:lastModifiedBy>user</cp:lastModifiedBy>
  <cp:revision>4</cp:revision>
  <dcterms:created xsi:type="dcterms:W3CDTF">2025-12-08T07:48:35Z</dcterms:created>
  <dcterms:modified xsi:type="dcterms:W3CDTF">2025-12-08T10:51:35Z</dcterms:modified>
</cp:coreProperties>
</file>